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4"/>
  </p:sldMasterIdLst>
  <p:notesMasterIdLst>
    <p:notesMasterId r:id="rId14"/>
  </p:notesMasterIdLst>
  <p:sldIdLst>
    <p:sldId id="256" r:id="rId5"/>
    <p:sldId id="260" r:id="rId6"/>
    <p:sldId id="261" r:id="rId7"/>
    <p:sldId id="259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88477-B82D-41C3-96A9-DEBC4EC75E60}" v="468" dt="2024-12-18T22:11:45.570"/>
    <p1510:client id="{2A42B34A-9227-4ED3-8D72-B6A8551A68FD}" v="10" dt="2024-12-18T21:47:28.013"/>
    <p1510:client id="{5FB7883B-9F94-1376-94FA-AB7F84A23E7A}" v="5" dt="2024-12-18T21:22:23.575"/>
    <p1510:client id="{D52AD31A-7C91-88D4-B991-F7F8EC1D0921}" v="16" dt="2024-12-18T21:22:46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Podział danych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22-4A0F-8D4C-4679CEDE08C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22-4A0F-8D4C-4679CEDE08C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322-4A0F-8D4C-4679CEDE08C9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322-4A0F-8D4C-4679CEDE08C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Training</c:v>
                </c:pt>
                <c:pt idx="1">
                  <c:v>Validation</c:v>
                </c:pt>
                <c:pt idx="2">
                  <c:v>Testing</c:v>
                </c:pt>
                <c:pt idx="3">
                  <c:v>Play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0.14000000000000001</c:v>
                </c:pt>
                <c:pt idx="2">
                  <c:v>0.15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322-4A0F-8D4C-4679CEDE08C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76BC1-8870-4C2D-8B0B-02304E80C2D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2559A-BC89-4E94-B300-AE626492F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2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EE5DF-65D7-1D5A-51AB-594B821EA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7B19A-2B1B-DB5A-76AA-57C897C75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8DAA1-C739-9378-D1FE-F52FBC24B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A4F19-F436-3F43-8A78-2A3EEE369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2559A-BC89-4E94-B300-AE626492FC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0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2559A-BC89-4E94-B300-AE626492FC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4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9D6E1-9D9F-50BF-0F89-CC654521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D7024-52E5-D974-B423-B946E15FE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D5487F-D732-BA03-DE36-672F881F2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25A07-779C-FF05-4C5E-A7174899BC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2559A-BC89-4E94-B300-AE626492FC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935D-BEED-E0A8-6972-1D897D22B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DACB9-1279-A90A-AD3F-121036462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E92F4-29A4-AFEC-12A4-24900C1CA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6481-4AAD-3424-4D4F-3BB40B63B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2559A-BC89-4E94-B300-AE626492FC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46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30EDF-830C-F142-FD98-6B153BB8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27546-27D3-9F10-80D3-8D7141831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B7B72-91DE-504B-F2CD-7F62D109C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25AB3-1C61-5D82-46E5-B313A1DB5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2559A-BC89-4E94-B300-AE626492FC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6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5B8C9-29E1-5C26-5AF8-12340979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FBEBA-27D3-3246-7B73-BE3556DFA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7EB70-9202-3FE3-EA43-465EB576C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F1183-7F53-EBDE-6067-A9DECD597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2559A-BC89-4E94-B300-AE626492FC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1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26163-1C20-A99D-0883-CC04BB732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B9F8-472A-E84F-2A33-123E6FE14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6265A6-90B3-74E7-9E16-06F650694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F56A1-0C52-C95D-3E3F-EAE34D855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2559A-BC89-4E94-B300-AE626492FC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3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0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0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0616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1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10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9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31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1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3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4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4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0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99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6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2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9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6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9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fect White Rice">
            <a:extLst>
              <a:ext uri="{FF2B5EF4-FFF2-40B4-BE49-F238E27FC236}">
                <a16:creationId xmlns:a16="http://schemas.microsoft.com/office/drawing/2014/main" id="{BDEB2AC4-DF45-D42F-3099-4D838322B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3F93E-88F9-A68E-5FE7-09F1E09BD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pl-PL"/>
              <a:t>Ziarnko nadziei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82496-E817-16FD-FD9F-EBFEB3795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pl-PL">
                <a:latin typeface="+mj-lt"/>
              </a:rPr>
              <a:t>Rozpoznawanie ziarenek ryżu</a:t>
            </a:r>
            <a:endParaRPr lang="en-US"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018C2F-A9B2-50D8-DF0D-0C39A4EACAAA}"/>
              </a:ext>
            </a:extLst>
          </p:cNvPr>
          <p:cNvSpPr txBox="1">
            <a:spLocks/>
          </p:cNvSpPr>
          <p:nvPr/>
        </p:nvSpPr>
        <p:spPr>
          <a:xfrm>
            <a:off x="193981" y="5572693"/>
            <a:ext cx="5903471" cy="9117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>
                <a:latin typeface="+mj-lt"/>
                <a:cs typeface="Adobe Hebrew"/>
              </a:rPr>
              <a:t>Podstawy sieci neuronowych Projekt</a:t>
            </a:r>
            <a:br>
              <a:rPr lang="pl-PL">
                <a:latin typeface="+mj-lt"/>
                <a:cs typeface="Adobe Hebrew"/>
              </a:rPr>
            </a:br>
            <a:r>
              <a:rPr lang="pl-PL">
                <a:latin typeface="+mj-lt"/>
                <a:cs typeface="Adobe Hebrew"/>
              </a:rPr>
              <a:t>Autorzy: Maria Raczkiewicz i Maksymilian Wiśniewski</a:t>
            </a:r>
            <a:br>
              <a:rPr lang="pl-PL">
                <a:latin typeface="+mj-lt"/>
                <a:cs typeface="Adobe Hebrew"/>
              </a:rPr>
            </a:br>
            <a:r>
              <a:rPr lang="pl-PL">
                <a:latin typeface="+mj-lt"/>
                <a:cs typeface="Adobe Hebrew"/>
              </a:rPr>
              <a:t>Prowadzący: Aneta Górniak</a:t>
            </a:r>
          </a:p>
        </p:txBody>
      </p:sp>
    </p:spTree>
    <p:extLst>
      <p:ext uri="{BB962C8B-B14F-4D97-AF65-F5344CB8AC3E}">
        <p14:creationId xmlns:p14="http://schemas.microsoft.com/office/powerpoint/2010/main" val="391081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A888B-E63A-CD1E-9F4A-3CB80150C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Rice water for skin and hair: Benefits and how to use it – |Prana">
            <a:extLst>
              <a:ext uri="{FF2B5EF4-FFF2-40B4-BE49-F238E27FC236}">
                <a16:creationId xmlns:a16="http://schemas.microsoft.com/office/drawing/2014/main" id="{CEEA49C4-80E7-529A-27A6-D202EEA5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82F839-CCB9-CDD2-742C-8A7CB1E41F6F}"/>
              </a:ext>
            </a:extLst>
          </p:cNvPr>
          <p:cNvSpPr/>
          <p:nvPr/>
        </p:nvSpPr>
        <p:spPr>
          <a:xfrm>
            <a:off x="-1359877" y="-937847"/>
            <a:ext cx="6528556" cy="87739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E41B6-E791-6B16-46F1-DF873847D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895352"/>
          </a:xfrm>
        </p:spPr>
        <p:txBody>
          <a:bodyPr>
            <a:normAutofit/>
          </a:bodyPr>
          <a:lstStyle/>
          <a:p>
            <a:r>
              <a:rPr lang="pl-PL" sz="4000"/>
              <a:t>Baza danych</a:t>
            </a: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948CD-DA15-7005-8FFA-CF500AEDD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ea typeface="ADLaM Display" panose="020F0502020204030204" pitchFamily="2" charset="0"/>
                <a:cs typeface="Adobe Hebrew" panose="02040503050201020203" pitchFamily="18" charset="-79"/>
              </a:rPr>
              <a:t>Rozdzielczość: 250 x 250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ea typeface="ADLaM Display" panose="020F0502020204030204" pitchFamily="2" charset="0"/>
                <a:cs typeface="Adobe Hebrew" panose="02040503050201020203" pitchFamily="18" charset="-79"/>
              </a:rPr>
              <a:t>Kontrastowe tło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ea typeface="ADLaM Display" panose="020F0502020204030204" pitchFamily="2" charset="0"/>
                <a:cs typeface="Adobe Hebrew" panose="02040503050201020203" pitchFamily="18" charset="-79"/>
              </a:rPr>
              <a:t>Skala szarości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ea typeface="ADLaM Display" panose="020F0502020204030204" pitchFamily="2" charset="0"/>
                <a:cs typeface="Adobe Hebrew" panose="02040503050201020203" pitchFamily="18" charset="-79"/>
              </a:rPr>
              <a:t>Kształt</a:t>
            </a:r>
          </a:p>
        </p:txBody>
      </p:sp>
      <p:pic>
        <p:nvPicPr>
          <p:cNvPr id="10" name="Content Placeholder 8" descr="A close-up of a white object&#10;&#10;Description automatically generated">
            <a:extLst>
              <a:ext uri="{FF2B5EF4-FFF2-40B4-BE49-F238E27FC236}">
                <a16:creationId xmlns:a16="http://schemas.microsoft.com/office/drawing/2014/main" id="{A6E9C2F4-1086-30FA-ACF4-37DEA3A61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15" y="1917589"/>
            <a:ext cx="1518656" cy="1518656"/>
          </a:xfrm>
        </p:spPr>
      </p:pic>
      <p:pic>
        <p:nvPicPr>
          <p:cNvPr id="11" name="Picture 10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58D67373-BCD1-2567-DA48-1F8C7594E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79" y="1959808"/>
            <a:ext cx="1518656" cy="1518656"/>
          </a:xfrm>
          <a:prstGeom prst="rect">
            <a:avLst/>
          </a:prstGeom>
        </p:spPr>
      </p:pic>
      <p:pic>
        <p:nvPicPr>
          <p:cNvPr id="12" name="Picture 11" descr="A white oval object on a black background&#10;&#10;Description automatically generated">
            <a:extLst>
              <a:ext uri="{FF2B5EF4-FFF2-40B4-BE49-F238E27FC236}">
                <a16:creationId xmlns:a16="http://schemas.microsoft.com/office/drawing/2014/main" id="{4A1BA87B-5B68-5C8D-C88E-5329752F3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07" y="1959808"/>
            <a:ext cx="1518656" cy="1518656"/>
          </a:xfrm>
          <a:prstGeom prst="rect">
            <a:avLst/>
          </a:prstGeom>
        </p:spPr>
      </p:pic>
      <p:pic>
        <p:nvPicPr>
          <p:cNvPr id="13" name="Picture 12" descr="A close-up of a white object&#10;&#10;Description automatically generated">
            <a:extLst>
              <a:ext uri="{FF2B5EF4-FFF2-40B4-BE49-F238E27FC236}">
                <a16:creationId xmlns:a16="http://schemas.microsoft.com/office/drawing/2014/main" id="{0AD5B84B-C521-85A2-CB2A-E5BF8E4F1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95" y="4268686"/>
            <a:ext cx="1518656" cy="1518656"/>
          </a:xfrm>
          <a:prstGeom prst="rect">
            <a:avLst/>
          </a:prstGeom>
        </p:spPr>
      </p:pic>
      <p:pic>
        <p:nvPicPr>
          <p:cNvPr id="14" name="Picture 13" descr="A close-up of a white rock&#10;&#10;Description automatically generated">
            <a:extLst>
              <a:ext uri="{FF2B5EF4-FFF2-40B4-BE49-F238E27FC236}">
                <a16:creationId xmlns:a16="http://schemas.microsoft.com/office/drawing/2014/main" id="{D8A7130E-910D-F8E6-C570-2566A5E3F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50" y="4268686"/>
            <a:ext cx="1518656" cy="15186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FBACFE-20BB-3CF3-1E73-E912F9DDA27C}"/>
              </a:ext>
            </a:extLst>
          </p:cNvPr>
          <p:cNvSpPr txBox="1"/>
          <p:nvPr/>
        </p:nvSpPr>
        <p:spPr>
          <a:xfrm>
            <a:off x="5941291" y="3431757"/>
            <a:ext cx="123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err="1">
                <a:latin typeface="Adobe Hebrew" panose="02040503050201020203" pitchFamily="18" charset="-79"/>
                <a:cs typeface="Adobe Hebrew" panose="02040503050201020203" pitchFamily="18" charset="-79"/>
              </a:rPr>
              <a:t>Arborio</a:t>
            </a:r>
            <a:endParaRPr lang="en-US" sz="160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45691-A628-2C9C-4DB9-AF808C462DC0}"/>
              </a:ext>
            </a:extLst>
          </p:cNvPr>
          <p:cNvSpPr txBox="1"/>
          <p:nvPr/>
        </p:nvSpPr>
        <p:spPr>
          <a:xfrm>
            <a:off x="8061055" y="3441784"/>
            <a:ext cx="123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err="1">
                <a:latin typeface="Adobe Hebrew" panose="02040503050201020203" pitchFamily="18" charset="-79"/>
                <a:cs typeface="Adobe Hebrew" panose="02040503050201020203" pitchFamily="18" charset="-79"/>
              </a:rPr>
              <a:t>Basmanti</a:t>
            </a:r>
            <a:endParaRPr lang="en-US" sz="160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91C9FF-3D11-735C-3FC1-360CD1054D24}"/>
              </a:ext>
            </a:extLst>
          </p:cNvPr>
          <p:cNvSpPr txBox="1"/>
          <p:nvPr/>
        </p:nvSpPr>
        <p:spPr>
          <a:xfrm>
            <a:off x="10186683" y="3444153"/>
            <a:ext cx="123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err="1">
                <a:latin typeface="Adobe Hebrew" panose="02040503050201020203" pitchFamily="18" charset="-79"/>
                <a:cs typeface="Adobe Hebrew" panose="02040503050201020203" pitchFamily="18" charset="-79"/>
              </a:rPr>
              <a:t>Ispala</a:t>
            </a:r>
            <a:endParaRPr lang="en-US" sz="160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B25F3-B95F-3D99-387D-51BCFF5B7D3C}"/>
              </a:ext>
            </a:extLst>
          </p:cNvPr>
          <p:cNvSpPr txBox="1"/>
          <p:nvPr/>
        </p:nvSpPr>
        <p:spPr>
          <a:xfrm>
            <a:off x="6980971" y="5768541"/>
            <a:ext cx="123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err="1">
                <a:latin typeface="Adobe Hebrew" panose="02040503050201020203" pitchFamily="18" charset="-79"/>
                <a:cs typeface="Adobe Hebrew" panose="02040503050201020203" pitchFamily="18" charset="-79"/>
              </a:rPr>
              <a:t>Jasmine</a:t>
            </a:r>
            <a:endParaRPr lang="en-US" sz="160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8C1AE5-30F8-049F-46CF-8BDDAB600B0E}"/>
              </a:ext>
            </a:extLst>
          </p:cNvPr>
          <p:cNvSpPr txBox="1"/>
          <p:nvPr/>
        </p:nvSpPr>
        <p:spPr>
          <a:xfrm>
            <a:off x="9199726" y="5768541"/>
            <a:ext cx="1232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err="1">
                <a:latin typeface="Adobe Hebrew" panose="02040503050201020203" pitchFamily="18" charset="-79"/>
                <a:cs typeface="Adobe Hebrew" panose="02040503050201020203" pitchFamily="18" charset="-79"/>
              </a:rPr>
              <a:t>Karacadag</a:t>
            </a:r>
            <a:endParaRPr lang="en-US" sz="160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39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50A3E-F98A-C2B0-66B8-76CA8E16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ice water for hair: Benefits and how to use it">
            <a:extLst>
              <a:ext uri="{FF2B5EF4-FFF2-40B4-BE49-F238E27FC236}">
                <a16:creationId xmlns:a16="http://schemas.microsoft.com/office/drawing/2014/main" id="{49F5E6BF-BFCB-3C06-2AD6-BC052678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7AA5A6-291C-5625-F1EB-A56FC712DA9D}"/>
              </a:ext>
            </a:extLst>
          </p:cNvPr>
          <p:cNvSpPr/>
          <p:nvPr/>
        </p:nvSpPr>
        <p:spPr>
          <a:xfrm>
            <a:off x="-1359877" y="-937847"/>
            <a:ext cx="6528556" cy="87739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C776D-BD5A-B488-FCAE-5920BD76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3706889" cy="1085691"/>
          </a:xfrm>
        </p:spPr>
        <p:txBody>
          <a:bodyPr>
            <a:normAutofit fontScale="90000"/>
          </a:bodyPr>
          <a:lstStyle/>
          <a:p>
            <a:r>
              <a:rPr lang="pl-PL" sz="4000"/>
              <a:t>Program oraz architektura</a:t>
            </a: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E0E38-974C-7818-BC09-EC66BC66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Program: </a:t>
            </a:r>
            <a:r>
              <a:rPr lang="pl-PL" sz="2400" err="1">
                <a:latin typeface="Adobe Hebrew" panose="02040503050201020203" pitchFamily="18" charset="-79"/>
                <a:cs typeface="Adobe Hebrew" panose="02040503050201020203" pitchFamily="18" charset="-79"/>
              </a:rPr>
              <a:t>Matlab</a:t>
            </a:r>
            <a:endParaRPr lang="pl-PL" sz="240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Narzędzia: </a:t>
            </a:r>
            <a:r>
              <a:rPr lang="pl-PL" sz="2400" err="1">
                <a:latin typeface="Adobe Hebrew" panose="02040503050201020203" pitchFamily="18" charset="-79"/>
                <a:cs typeface="Adobe Hebrew" panose="02040503050201020203" pitchFamily="18" charset="-79"/>
              </a:rPr>
              <a:t>Deep</a:t>
            </a: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 Learning </a:t>
            </a:r>
            <a:r>
              <a:rPr lang="pl-PL" sz="2400" err="1">
                <a:latin typeface="Adobe Hebrew" panose="02040503050201020203" pitchFamily="18" charset="-79"/>
                <a:cs typeface="Adobe Hebrew" panose="02040503050201020203" pitchFamily="18" charset="-79"/>
              </a:rPr>
              <a:t>Toolbox</a:t>
            </a:r>
            <a:endParaRPr lang="pl-PL" sz="240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Architektura: CNN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A035F55-610E-9813-9465-A12D602119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537" y="609600"/>
            <a:ext cx="3244764" cy="290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white cube with blue squares&#10;&#10;Description automatically generated">
            <a:extLst>
              <a:ext uri="{FF2B5EF4-FFF2-40B4-BE49-F238E27FC236}">
                <a16:creationId xmlns:a16="http://schemas.microsoft.com/office/drawing/2014/main" id="{7E832BB0-E1EC-FFFC-377A-633695E48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01" y="3992880"/>
            <a:ext cx="3292658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2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w of wooden spoons with different types of rice&#10;&#10;Description automatically generated">
            <a:extLst>
              <a:ext uri="{FF2B5EF4-FFF2-40B4-BE49-F238E27FC236}">
                <a16:creationId xmlns:a16="http://schemas.microsoft.com/office/drawing/2014/main" id="{A8324B93-D1F1-A23E-3082-AC995BD2AF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545" y="-231494"/>
            <a:ext cx="13015090" cy="73209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DD2E42-E767-6E98-0C21-F7792DA9B186}"/>
              </a:ext>
            </a:extLst>
          </p:cNvPr>
          <p:cNvSpPr/>
          <p:nvPr/>
        </p:nvSpPr>
        <p:spPr>
          <a:xfrm>
            <a:off x="-1359877" y="-937847"/>
            <a:ext cx="6528556" cy="87739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E60DC-0941-F7FF-75FB-1ACCF758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895352"/>
          </a:xfrm>
        </p:spPr>
        <p:txBody>
          <a:bodyPr>
            <a:normAutofit/>
          </a:bodyPr>
          <a:lstStyle/>
          <a:p>
            <a:r>
              <a:rPr lang="pl-PL" sz="4000"/>
              <a:t>Podział danych</a:t>
            </a: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936BA-66FE-73B2-47B0-BFCD5200E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75 tysięcy obrazów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15 tysięcy na gatunek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DDCAF3B-A92D-CF3E-F825-ECCE1B929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085786"/>
              </p:ext>
            </p:extLst>
          </p:nvPr>
        </p:nvGraphicFramePr>
        <p:xfrm>
          <a:off x="5168679" y="609600"/>
          <a:ext cx="6411912" cy="5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6836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4218F-17DA-D612-6B0B-E8E1ABD2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working in a field&#10;&#10;Description automatically generated">
            <a:extLst>
              <a:ext uri="{FF2B5EF4-FFF2-40B4-BE49-F238E27FC236}">
                <a16:creationId xmlns:a16="http://schemas.microsoft.com/office/drawing/2014/main" id="{794970E0-DF7B-D587-B09D-4735F06923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81" y="-1"/>
            <a:ext cx="12225962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549841-9D4C-5499-A60D-22F64ACECE38}"/>
              </a:ext>
            </a:extLst>
          </p:cNvPr>
          <p:cNvSpPr/>
          <p:nvPr/>
        </p:nvSpPr>
        <p:spPr>
          <a:xfrm>
            <a:off x="-1359878" y="-937846"/>
            <a:ext cx="15122769" cy="29542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988F4-0A57-0291-D295-66EBC2BFC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061" y="567397"/>
            <a:ext cx="3706889" cy="895352"/>
          </a:xfrm>
        </p:spPr>
        <p:txBody>
          <a:bodyPr>
            <a:normAutofit/>
          </a:bodyPr>
          <a:lstStyle/>
          <a:p>
            <a:r>
              <a:rPr lang="pl-PL" sz="4000"/>
              <a:t>Pierwsza sieć</a:t>
            </a:r>
            <a:endParaRPr lang="en-US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8304E66-7B54-248C-B16C-8E0C5DC4F5D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913794" y="2673350"/>
                <a:ext cx="4115405" cy="3341369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Optymalizator: </a:t>
                </a:r>
                <a:r>
                  <a:rPr lang="pl-PL" sz="2400" err="1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sdgm</a:t>
                </a:r>
                <a:endParaRPr lang="pl-PL" sz="2400">
                  <a:latin typeface="Adobe Hebrew" panose="02040503050201020203" pitchFamily="18" charset="-79"/>
                  <a:cs typeface="Adobe Hebrew" panose="02040503050201020203" pitchFamily="18" charset="-79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Funkcja aktywacji: </a:t>
                </a:r>
                <a:r>
                  <a:rPr lang="pl-PL" sz="2400" err="1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ReLU</a:t>
                </a:r>
                <a:endParaRPr lang="pl-PL" sz="2400">
                  <a:latin typeface="Adobe Hebrew" panose="02040503050201020203" pitchFamily="18" charset="-79"/>
                  <a:cs typeface="Adobe Hebrew" panose="02040503050201020203" pitchFamily="18" charset="-79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Ilość epok: 30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Współczynnik uczenia: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000" i="1">
                            <a:latin typeface="Cambria Math" panose="02040503050406030204" pitchFamily="18" charset="0"/>
                            <a:cs typeface="Adobe Hebrew" panose="02040503050201020203" pitchFamily="18" charset="-79"/>
                          </a:rPr>
                        </m:ctrlPr>
                      </m:sSupPr>
                      <m:e>
                        <m:r>
                          <a:rPr lang="pl-PL" sz="2000" i="1">
                            <a:latin typeface="Cambria Math" panose="02040503050406030204" pitchFamily="18" charset="0"/>
                            <a:cs typeface="Adobe Hebrew" panose="02040503050201020203" pitchFamily="18" charset="-79"/>
                          </a:rPr>
                          <m:t>10</m:t>
                        </m:r>
                      </m:e>
                      <m:sup>
                        <m:r>
                          <a:rPr lang="pl-PL" sz="2000" i="1">
                            <a:latin typeface="Cambria Math" panose="02040503050406030204" pitchFamily="18" charset="0"/>
                            <a:cs typeface="Adobe Hebrew" panose="02040503050201020203" pitchFamily="18" charset="-79"/>
                          </a:rPr>
                          <m:t>−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Adobe Hebrew" panose="02040503050201020203" pitchFamily="18" charset="-79"/>
                          </a:rPr>
                          <m:t>3</m:t>
                        </m:r>
                      </m:sup>
                    </m:sSup>
                    <m:r>
                      <a:rPr lang="pl-PL" sz="2000" i="1">
                        <a:latin typeface="Cambria Math" panose="02040503050406030204" pitchFamily="18" charset="0"/>
                        <a:cs typeface="Adobe Hebrew" panose="02040503050201020203" pitchFamily="18" charset="-79"/>
                      </a:rPr>
                      <m:t> </m:t>
                    </m:r>
                  </m:oMath>
                </a14:m>
                <a:endParaRPr lang="pl-PL" sz="2000">
                  <a:latin typeface="Adobe Hebrew" panose="02040503050201020203" pitchFamily="18" charset="-79"/>
                  <a:cs typeface="Adobe Hebrew" panose="02040503050201020203" pitchFamily="18" charset="-79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Przetasowanie: jednokrotne</a:t>
                </a:r>
                <a:endParaRPr lang="en-US" sz="2400">
                  <a:latin typeface="Adobe Hebrew" panose="02040503050201020203" pitchFamily="18" charset="-79"/>
                  <a:cs typeface="Adobe Hebrew" panose="02040503050201020203" pitchFamily="18" charset="-79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8304E66-7B54-248C-B16C-8E0C5DC4F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913794" y="2673350"/>
                <a:ext cx="4115405" cy="334136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075130-B0A4-C4AD-C01F-3BFB61287694}"/>
              </a:ext>
            </a:extLst>
          </p:cNvPr>
          <p:cNvSpPr txBox="1">
            <a:spLocks/>
          </p:cNvSpPr>
          <p:nvPr/>
        </p:nvSpPr>
        <p:spPr>
          <a:xfrm>
            <a:off x="6933236" y="2673350"/>
            <a:ext cx="4344970" cy="2954216"/>
          </a:xfrm>
          <a:prstGeom prst="rect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prstDash val="sysDot"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Conv</a:t>
            </a:r>
            <a:r>
              <a:rPr lang="pl-PL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(10x10, 32, </a:t>
            </a:r>
            <a:r>
              <a:rPr lang="pl-PL" sz="24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no_padding</a:t>
            </a:r>
            <a:r>
              <a:rPr lang="pl-PL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ReLU</a:t>
            </a:r>
            <a:endParaRPr lang="pl-PL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maxPool</a:t>
            </a:r>
            <a:r>
              <a:rPr lang="pl-PL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(5, </a:t>
            </a:r>
            <a:r>
              <a:rPr lang="pl-PL" sz="24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Stride</a:t>
            </a:r>
            <a:r>
              <a:rPr lang="pl-PL" sz="2400" dirty="0">
                <a:latin typeface="Adobe Hebrew" panose="02040503050201020203" pitchFamily="18" charset="-79"/>
                <a:cs typeface="Adobe Hebrew" panose="02040503050201020203" pitchFamily="18" charset="-79"/>
              </a:rPr>
              <a:t>, 3)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flatten</a:t>
            </a:r>
            <a:endParaRPr lang="en-US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71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71E2B-6038-ACA9-CA89-39414DD25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2C300F-B2EB-945B-58C5-81F72E160E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222986" y="0"/>
            <a:ext cx="10364412" cy="6904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8AA41D-AEE4-E98F-BFBE-EB34E5946233}"/>
              </a:ext>
            </a:extLst>
          </p:cNvPr>
          <p:cNvSpPr/>
          <p:nvPr/>
        </p:nvSpPr>
        <p:spPr>
          <a:xfrm>
            <a:off x="-1359878" y="-937847"/>
            <a:ext cx="6717115" cy="87739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4BE6F-8E36-1B88-8694-12663B6B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895352"/>
          </a:xfrm>
        </p:spPr>
        <p:txBody>
          <a:bodyPr>
            <a:normAutofit fontScale="90000"/>
          </a:bodyPr>
          <a:lstStyle/>
          <a:p>
            <a:r>
              <a:rPr lang="pl-PL" sz="4000"/>
              <a:t>Wyniki pierwszej sieci</a:t>
            </a: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112BA-5AB6-6D80-DECD-E9439CD49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4391042" cy="301625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Brak nauczania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Długi czas pracy (30 epok)</a:t>
            </a:r>
            <a:endParaRPr lang="en-US" sz="240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D50DA65-2486-57DD-1BB3-33D9BAD41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50" y="0"/>
            <a:ext cx="7146812" cy="6907480"/>
          </a:xfrm>
          <a:prstGeom prst="rect">
            <a:avLst/>
          </a:prstGeom>
          <a:effectLst>
            <a:outerShdw dist="50800" dir="5400000" algn="ctr" rotWithShape="0">
              <a:schemeClr val="bg1">
                <a:lumMod val="95000"/>
                <a:lumOff val="5000"/>
              </a:schemeClr>
            </a:outerShdw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DDD4F1-A8BB-7B9F-AD28-BA26B56994AC}"/>
              </a:ext>
            </a:extLst>
          </p:cNvPr>
          <p:cNvCxnSpPr>
            <a:cxnSpLocks/>
          </p:cNvCxnSpPr>
          <p:nvPr/>
        </p:nvCxnSpPr>
        <p:spPr>
          <a:xfrm>
            <a:off x="10570707" y="-264160"/>
            <a:ext cx="0" cy="7122160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D6C4F-95DC-3A41-14AC-708FE3665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field with water and clouds in the background&#10;&#10;Description automatically generated">
            <a:extLst>
              <a:ext uri="{FF2B5EF4-FFF2-40B4-BE49-F238E27FC236}">
                <a16:creationId xmlns:a16="http://schemas.microsoft.com/office/drawing/2014/main" id="{8381EDC1-A971-6BC0-EB3F-BC5B1EBC82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149" y="0"/>
            <a:ext cx="14450298" cy="69072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65ADBA-A91C-3B56-E287-B4121098792B}"/>
              </a:ext>
            </a:extLst>
          </p:cNvPr>
          <p:cNvSpPr/>
          <p:nvPr/>
        </p:nvSpPr>
        <p:spPr>
          <a:xfrm>
            <a:off x="-1359878" y="-937846"/>
            <a:ext cx="15122769" cy="29542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6B5CD-80A8-DE74-0C74-AD734EE3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061" y="567397"/>
            <a:ext cx="3706889" cy="895352"/>
          </a:xfrm>
        </p:spPr>
        <p:txBody>
          <a:bodyPr>
            <a:normAutofit/>
          </a:bodyPr>
          <a:lstStyle/>
          <a:p>
            <a:r>
              <a:rPr lang="pl-PL" sz="4000"/>
              <a:t>Najlepsza sieć</a:t>
            </a:r>
            <a:endParaRPr lang="en-US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70FD462-0192-89EC-201B-00175BBFD1D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913795" y="2673350"/>
                <a:ext cx="4040170" cy="3341369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Optymalizator: </a:t>
                </a:r>
                <a:r>
                  <a:rPr lang="pl-PL" sz="2400" err="1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sdgm</a:t>
                </a:r>
                <a:endParaRPr lang="pl-PL" sz="2400">
                  <a:latin typeface="Adobe Hebrew" panose="02040503050201020203" pitchFamily="18" charset="-79"/>
                  <a:cs typeface="Adobe Hebrew" panose="02040503050201020203" pitchFamily="18" charset="-79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Funkcja aktywacji: </a:t>
                </a:r>
                <a:r>
                  <a:rPr lang="pl-PL" sz="2400" err="1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ReLU</a:t>
                </a: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, </a:t>
                </a:r>
                <a:r>
                  <a:rPr lang="pl-PL" sz="2400" err="1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softmax</a:t>
                </a:r>
                <a:endParaRPr lang="pl-PL" sz="2400">
                  <a:latin typeface="Adobe Hebrew" panose="02040503050201020203" pitchFamily="18" charset="-79"/>
                  <a:cs typeface="Adobe Hebrew" panose="02040503050201020203" pitchFamily="18" charset="-79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Ilość epok: 5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Współczynnik uczenia:</a:t>
                </a:r>
                <a14:m>
                  <m:oMath xmlns:m="http://schemas.openxmlformats.org/officeDocument/2006/math">
                    <m:r>
                      <a:rPr lang="pl-PL" sz="2000" b="0" i="0" smtClean="0">
                        <a:latin typeface="Cambria Math" panose="02040503050406030204" pitchFamily="18" charset="0"/>
                        <a:cs typeface="Adobe Hebrew" panose="02040503050201020203" pitchFamily="18" charset="-79"/>
                      </a:rPr>
                      <m:t> </m:t>
                    </m:r>
                    <m:sSup>
                      <m:sSupPr>
                        <m:ctrlPr>
                          <a:rPr lang="pl-PL" sz="2000" i="1" smtClean="0">
                            <a:latin typeface="Cambria Math" panose="02040503050406030204" pitchFamily="18" charset="0"/>
                            <a:cs typeface="Adobe Hebrew" panose="02040503050201020203" pitchFamily="18" charset="-79"/>
                          </a:rPr>
                        </m:ctrlPr>
                      </m:sSup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Adobe Hebrew" panose="02040503050201020203" pitchFamily="18" charset="-79"/>
                          </a:rPr>
                          <m:t>10</m:t>
                        </m:r>
                      </m:e>
                      <m:sup>
                        <m:r>
                          <a:rPr lang="pl-PL" sz="2000" b="0" i="1" smtClean="0">
                            <a:latin typeface="Cambria Math" panose="02040503050406030204" pitchFamily="18" charset="0"/>
                            <a:cs typeface="Adobe Hebrew" panose="02040503050201020203" pitchFamily="18" charset="-79"/>
                          </a:rPr>
                          <m:t>−5</m:t>
                        </m:r>
                      </m:sup>
                    </m:sSup>
                  </m:oMath>
                </a14:m>
                <a:endParaRPr lang="pl-PL" sz="2000">
                  <a:latin typeface="Adobe Hebrew" panose="02040503050201020203" pitchFamily="18" charset="-79"/>
                  <a:cs typeface="Adobe Hebrew" panose="02040503050201020203" pitchFamily="18" charset="-79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pl-PL" sz="2400"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Przetasowanie: co epokę</a:t>
                </a:r>
                <a:endParaRPr lang="en-US" sz="2400">
                  <a:latin typeface="Adobe Hebrew" panose="02040503050201020203" pitchFamily="18" charset="-79"/>
                  <a:cs typeface="Adobe Hebrew" panose="02040503050201020203" pitchFamily="18" charset="-79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70FD462-0192-89EC-201B-00175BBFD1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913795" y="2673350"/>
                <a:ext cx="4040170" cy="334136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48B0F2D-5D25-F46F-6ED0-AA5DD7CA7607}"/>
              </a:ext>
            </a:extLst>
          </p:cNvPr>
          <p:cNvSpPr txBox="1">
            <a:spLocks/>
          </p:cNvSpPr>
          <p:nvPr/>
        </p:nvSpPr>
        <p:spPr>
          <a:xfrm>
            <a:off x="6903547" y="2673348"/>
            <a:ext cx="4374658" cy="3341369"/>
          </a:xfrm>
          <a:prstGeom prst="rect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prstDash val="sysDot"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Adobe Hebrew" panose="02040503050201020203" pitchFamily="18" charset="-79"/>
                <a:ea typeface="+mn-lt"/>
                <a:cs typeface="Adobe Hebrew" panose="02040503050201020203" pitchFamily="18" charset="-79"/>
              </a:rPr>
              <a:t>flatten</a:t>
            </a:r>
            <a:endParaRPr lang="pl-PL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 dirty="0" err="1">
                <a:latin typeface="Adobe Hebrew" panose="02040503050201020203" pitchFamily="18" charset="-79"/>
                <a:cs typeface="Adobe Hebrew"/>
              </a:rPr>
              <a:t>fullyCon</a:t>
            </a:r>
            <a:r>
              <a:rPr lang="pl-PL" sz="2400" dirty="0">
                <a:latin typeface="Adobe Hebrew" panose="02040503050201020203" pitchFamily="18" charset="-79"/>
                <a:cs typeface="Adobe Hebrew"/>
              </a:rPr>
              <a:t>(256)</a:t>
            </a:r>
            <a:endParaRPr lang="pl-PL" dirty="0">
              <a:cs typeface="Adobe Hebrew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 dirty="0" err="1">
                <a:latin typeface="Adobe Hebrew" panose="02040503050201020203" pitchFamily="18" charset="-79"/>
                <a:cs typeface="Adobe Hebrew" panose="02040503050201020203"/>
              </a:rPr>
              <a:t>ReLU</a:t>
            </a:r>
            <a:endParaRPr lang="pl-PL" sz="2400" dirty="0">
              <a:latin typeface="Adobe Hebrew" panose="02040503050201020203" pitchFamily="18" charset="-79"/>
              <a:cs typeface="Adobe Hebrew" panose="020405030502010202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 dirty="0" err="1">
                <a:latin typeface="Adobe Hebrew" panose="02040503050201020203" pitchFamily="18" charset="-79"/>
                <a:cs typeface="Adobe Hebrew"/>
              </a:rPr>
              <a:t>fullyCon</a:t>
            </a:r>
            <a:r>
              <a:rPr lang="pl-PL" sz="2400" dirty="0">
                <a:latin typeface="Adobe Hebrew" panose="02040503050201020203" pitchFamily="18" charset="-79"/>
                <a:cs typeface="Adobe Hebrew"/>
              </a:rPr>
              <a:t>(5)</a:t>
            </a:r>
            <a:endParaRPr lang="pl-PL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Adobe Hebrew" panose="02040503050201020203" pitchFamily="18" charset="-79"/>
              <a:cs typeface="Adobe Hebrew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 dirty="0" err="1">
                <a:latin typeface="Adobe Hebrew" panose="02040503050201020203" pitchFamily="18" charset="-79"/>
                <a:cs typeface="Adobe Hebrew" panose="02040503050201020203"/>
              </a:rPr>
              <a:t>softmax</a:t>
            </a:r>
            <a:endParaRPr lang="pl-PL" sz="2400" dirty="0">
              <a:latin typeface="Adobe Hebrew" panose="02040503050201020203" pitchFamily="18" charset="-79"/>
              <a:cs typeface="Adobe Hebrew" panose="0204050305020102020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300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E21AF-A79B-5138-192F-3A605149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owl of food on a table&#10;&#10;Description automatically generated">
            <a:extLst>
              <a:ext uri="{FF2B5EF4-FFF2-40B4-BE49-F238E27FC236}">
                <a16:creationId xmlns:a16="http://schemas.microsoft.com/office/drawing/2014/main" id="{15DB3C83-6FD7-895B-321D-64B2B9144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604CFE-4990-B5C4-A03D-01A12B319167}"/>
              </a:ext>
            </a:extLst>
          </p:cNvPr>
          <p:cNvSpPr/>
          <p:nvPr/>
        </p:nvSpPr>
        <p:spPr>
          <a:xfrm>
            <a:off x="-1359878" y="-937847"/>
            <a:ext cx="6717115" cy="87739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4E597-97A3-1793-BCBE-7B7A9567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895352"/>
          </a:xfrm>
        </p:spPr>
        <p:txBody>
          <a:bodyPr>
            <a:normAutofit fontScale="90000"/>
          </a:bodyPr>
          <a:lstStyle/>
          <a:p>
            <a:r>
              <a:rPr lang="pl-PL" sz="4000" dirty="0"/>
              <a:t>Wyniki najlepszej sieci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0F1F4-6F21-2290-357A-24AB3D25E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866549" cy="301625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Dokładność: 97.44%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sz="2400">
                <a:latin typeface="Adobe Hebrew" panose="02040503050201020203" pitchFamily="18" charset="-79"/>
                <a:cs typeface="Adobe Hebrew" panose="02040503050201020203" pitchFamily="18" charset="-79"/>
              </a:rPr>
              <a:t>Długi czas pracy (5 epok)</a:t>
            </a:r>
            <a:endParaRPr lang="en-US" sz="240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D64BE2F6-BDA9-4F54-0DDC-0163C6D4A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1"/>
          <a:stretch/>
        </p:blipFill>
        <p:spPr>
          <a:xfrm>
            <a:off x="7920586" y="0"/>
            <a:ext cx="3865014" cy="6858000"/>
          </a:xfrm>
          <a:prstGeom prst="rect">
            <a:avLst/>
          </a:prstGeom>
        </p:spPr>
      </p:pic>
      <p:pic>
        <p:nvPicPr>
          <p:cNvPr id="5" name="Picture 4" descr="A screenshot of a calendar&#10;&#10;Description automatically generated">
            <a:extLst>
              <a:ext uri="{FF2B5EF4-FFF2-40B4-BE49-F238E27FC236}">
                <a16:creationId xmlns:a16="http://schemas.microsoft.com/office/drawing/2014/main" id="{E82B709B-5049-4BFF-B985-10DCA42D8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17"/>
          <a:stretch/>
        </p:blipFill>
        <p:spPr>
          <a:xfrm>
            <a:off x="4907388" y="0"/>
            <a:ext cx="3419598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D073A8-71A8-2029-7529-79FF11EA0444}"/>
              </a:ext>
            </a:extLst>
          </p:cNvPr>
          <p:cNvCxnSpPr>
            <a:cxnSpLocks/>
          </p:cNvCxnSpPr>
          <p:nvPr/>
        </p:nvCxnSpPr>
        <p:spPr>
          <a:xfrm>
            <a:off x="8326986" y="0"/>
            <a:ext cx="0" cy="6878106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99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EB7FF-024D-C9C4-F183-388FF352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erson in a military uniform pointing an object&#10;&#10;Description automatically generated">
            <a:extLst>
              <a:ext uri="{FF2B5EF4-FFF2-40B4-BE49-F238E27FC236}">
                <a16:creationId xmlns:a16="http://schemas.microsoft.com/office/drawing/2014/main" id="{57378F3C-42D5-0840-C6E6-2DFF6DEEDD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899160"/>
            <a:ext cx="12192000" cy="8656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9E032-1424-5681-B00C-608CDE69AF65}"/>
              </a:ext>
            </a:extLst>
          </p:cNvPr>
          <p:cNvSpPr/>
          <p:nvPr/>
        </p:nvSpPr>
        <p:spPr>
          <a:xfrm>
            <a:off x="-1358773" y="-849356"/>
            <a:ext cx="6717115" cy="30162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AC172-DC4D-DC54-2B63-5030ADC5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20723"/>
            <a:ext cx="3706889" cy="895352"/>
          </a:xfrm>
        </p:spPr>
        <p:txBody>
          <a:bodyPr>
            <a:normAutofit fontScale="90000"/>
          </a:bodyPr>
          <a:lstStyle/>
          <a:p>
            <a:r>
              <a:rPr lang="pl-PL" sz="4000"/>
              <a:t>Macierz trafień najlepszej sieci</a:t>
            </a:r>
            <a:endParaRPr lang="en-US" sz="4000"/>
          </a:p>
        </p:txBody>
      </p:sp>
      <p:pic>
        <p:nvPicPr>
          <p:cNvPr id="6" name="Picture 5" descr="A blue and white squares with black numbers&#10;&#10;Description automatically generated">
            <a:extLst>
              <a:ext uri="{FF2B5EF4-FFF2-40B4-BE49-F238E27FC236}">
                <a16:creationId xmlns:a16="http://schemas.microsoft.com/office/drawing/2014/main" id="{C7859B34-FC06-349E-0DC5-16245FF99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73" y="912506"/>
            <a:ext cx="5333333" cy="4000000"/>
          </a:xfrm>
          <a:prstGeom prst="rect">
            <a:avLst/>
          </a:prstGeom>
        </p:spPr>
      </p:pic>
      <p:pic>
        <p:nvPicPr>
          <p:cNvPr id="12" name="Picture 11" descr="A close-up of a white object&#10;&#10;Description automatically generated">
            <a:extLst>
              <a:ext uri="{FF2B5EF4-FFF2-40B4-BE49-F238E27FC236}">
                <a16:creationId xmlns:a16="http://schemas.microsoft.com/office/drawing/2014/main" id="{6729A526-502F-32D0-B500-18472DCD2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9" y="2450302"/>
            <a:ext cx="1471704" cy="1471704"/>
          </a:xfrm>
          <a:prstGeom prst="rect">
            <a:avLst/>
          </a:prstGeom>
        </p:spPr>
      </p:pic>
      <p:pic>
        <p:nvPicPr>
          <p:cNvPr id="14" name="Picture 13" descr="A close-up of a white rock&#10;&#10;Description automatically generated">
            <a:extLst>
              <a:ext uri="{FF2B5EF4-FFF2-40B4-BE49-F238E27FC236}">
                <a16:creationId xmlns:a16="http://schemas.microsoft.com/office/drawing/2014/main" id="{6C8AA629-265E-31E9-95F3-A06F022D9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49" y="2450302"/>
            <a:ext cx="1471704" cy="1471704"/>
          </a:xfrm>
          <a:prstGeom prst="rect">
            <a:avLst/>
          </a:prstGeom>
        </p:spPr>
      </p:pic>
      <p:pic>
        <p:nvPicPr>
          <p:cNvPr id="20" name="Picture 19" descr="A close-up of a white object&#10;&#10;Description automatically generated">
            <a:extLst>
              <a:ext uri="{FF2B5EF4-FFF2-40B4-BE49-F238E27FC236}">
                <a16:creationId xmlns:a16="http://schemas.microsoft.com/office/drawing/2014/main" id="{4331E8A7-1C8E-A50D-4188-F2A94C1E9E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4" y="4535832"/>
            <a:ext cx="1471703" cy="1471703"/>
          </a:xfrm>
          <a:prstGeom prst="rect">
            <a:avLst/>
          </a:prstGeom>
        </p:spPr>
      </p:pic>
      <p:pic>
        <p:nvPicPr>
          <p:cNvPr id="22" name="Picture 21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3EFA9137-6CDC-4CBE-6D89-0712CF0F41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35" y="4535832"/>
            <a:ext cx="1471703" cy="14717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48D9FE-6F89-7967-B285-D31FFB91A915}"/>
              </a:ext>
            </a:extLst>
          </p:cNvPr>
          <p:cNvSpPr txBox="1"/>
          <p:nvPr/>
        </p:nvSpPr>
        <p:spPr>
          <a:xfrm>
            <a:off x="2406661" y="254317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err="1"/>
              <a:t>Arborio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75F0B-BDE1-6BDC-AAD6-BB356E45915E}"/>
              </a:ext>
            </a:extLst>
          </p:cNvPr>
          <p:cNvSpPr txBox="1"/>
          <p:nvPr/>
        </p:nvSpPr>
        <p:spPr>
          <a:xfrm>
            <a:off x="2274510" y="3001488"/>
            <a:ext cx="11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err="1"/>
              <a:t>Karacadag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E4FC3-90FF-8296-866D-600F417E8B03}"/>
              </a:ext>
            </a:extLst>
          </p:cNvPr>
          <p:cNvSpPr txBox="1"/>
          <p:nvPr/>
        </p:nvSpPr>
        <p:spPr>
          <a:xfrm>
            <a:off x="2393823" y="527168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err="1"/>
              <a:t>Jasmine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37D98-1CD7-A10E-7B4D-3EAD263442EC}"/>
              </a:ext>
            </a:extLst>
          </p:cNvPr>
          <p:cNvSpPr txBox="1"/>
          <p:nvPr/>
        </p:nvSpPr>
        <p:spPr>
          <a:xfrm>
            <a:off x="2325708" y="4813369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err="1"/>
              <a:t>Basmanti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1207 0.21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12071 0.148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9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12071 0.166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9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-0.1207 0.099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F045A5EAFDB4459854BB6EF9C493B7" ma:contentTypeVersion="5" ma:contentTypeDescription="Create a new document." ma:contentTypeScope="" ma:versionID="87c0988a51e360cbea2b5bfd68b72e94">
  <xsd:schema xmlns:xsd="http://www.w3.org/2001/XMLSchema" xmlns:xs="http://www.w3.org/2001/XMLSchema" xmlns:p="http://schemas.microsoft.com/office/2006/metadata/properties" xmlns:ns3="56b8b8b2-6375-4c75-aa8a-4a145dd76c3f" targetNamespace="http://schemas.microsoft.com/office/2006/metadata/properties" ma:root="true" ma:fieldsID="ba9d28bb8efded5643961b5850bae447" ns3:_="">
    <xsd:import namespace="56b8b8b2-6375-4c75-aa8a-4a145dd76c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8b8b2-6375-4c75-aa8a-4a145dd76c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b8b8b2-6375-4c75-aa8a-4a145dd76c3f" xsi:nil="true"/>
  </documentManagement>
</p:properties>
</file>

<file path=customXml/itemProps1.xml><?xml version="1.0" encoding="utf-8"?>
<ds:datastoreItem xmlns:ds="http://schemas.openxmlformats.org/officeDocument/2006/customXml" ds:itemID="{E57E282F-E419-4FDF-AF0B-08C48D59B3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05FDA3-D730-4BF5-BB01-10063FB94DED}">
  <ds:schemaRefs>
    <ds:schemaRef ds:uri="56b8b8b2-6375-4c75-aa8a-4a145dd76c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92FFBC7-AB43-456F-9B09-3682C62D8160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56b8b8b2-6375-4c75-aa8a-4a145dd76c3f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Widescreen</PresentationFormat>
  <Paragraphs>59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Adobe Hebrew</vt:lpstr>
      <vt:lpstr>Aptos</vt:lpstr>
      <vt:lpstr>Arial</vt:lpstr>
      <vt:lpstr>Cambria Math</vt:lpstr>
      <vt:lpstr>Georgia Pro Cond Light</vt:lpstr>
      <vt:lpstr>Speak Pro</vt:lpstr>
      <vt:lpstr>Wingdings 2</vt:lpstr>
      <vt:lpstr>SlateVTI</vt:lpstr>
      <vt:lpstr>Ziarnko nadziei</vt:lpstr>
      <vt:lpstr>Baza danych</vt:lpstr>
      <vt:lpstr>Program oraz architektura</vt:lpstr>
      <vt:lpstr>Podział danych</vt:lpstr>
      <vt:lpstr>Pierwsza sieć</vt:lpstr>
      <vt:lpstr>Wyniki pierwszej sieci</vt:lpstr>
      <vt:lpstr>Najlepsza sieć</vt:lpstr>
      <vt:lpstr>Wyniki najlepszej sieci</vt:lpstr>
      <vt:lpstr>Macierz trafień najlepszej sieci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Maksymilian Wiśniewski (272549)</dc:creator>
  <cp:lastModifiedBy>Maksymilian Wiśniewski (272549)</cp:lastModifiedBy>
  <cp:revision>1</cp:revision>
  <dcterms:created xsi:type="dcterms:W3CDTF">2024-12-18T14:46:54Z</dcterms:created>
  <dcterms:modified xsi:type="dcterms:W3CDTF">2024-12-18T22:11:45Z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0x010100CBF045A5EAFDB4459854BB6EF9C493B7</vt:lpwstr>
  </property>
</Properties>
</file>